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75" r:id="rId9"/>
    <p:sldId id="266" r:id="rId10"/>
    <p:sldId id="267" r:id="rId11"/>
    <p:sldId id="271" r:id="rId12"/>
    <p:sldId id="272" r:id="rId13"/>
    <p:sldId id="274" r:id="rId14"/>
    <p:sldId id="277" r:id="rId15"/>
    <p:sldId id="268" r:id="rId16"/>
    <p:sldId id="269" r:id="rId17"/>
    <p:sldId id="27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nan hatib" userId="c0c984e35cf91480" providerId="LiveId" clId="{6ED22D38-489B-4494-B4B6-DF52BE024AED}"/>
    <pc:docChg chg="custSel addSld delSld modSld sldOrd">
      <pc:chgData name="afnan hatib" userId="c0c984e35cf91480" providerId="LiveId" clId="{6ED22D38-489B-4494-B4B6-DF52BE024AED}" dt="2022-04-07T14:37:04.941" v="195" actId="20577"/>
      <pc:docMkLst>
        <pc:docMk/>
      </pc:docMkLst>
      <pc:sldChg chg="modSp mod">
        <pc:chgData name="afnan hatib" userId="c0c984e35cf91480" providerId="LiveId" clId="{6ED22D38-489B-4494-B4B6-DF52BE024AED}" dt="2022-04-07T14:37:04.941" v="195" actId="20577"/>
        <pc:sldMkLst>
          <pc:docMk/>
          <pc:sldMk cId="2584280759" sldId="257"/>
        </pc:sldMkLst>
        <pc:spChg chg="mod">
          <ac:chgData name="afnan hatib" userId="c0c984e35cf91480" providerId="LiveId" clId="{6ED22D38-489B-4494-B4B6-DF52BE024AED}" dt="2022-04-07T14:37:04.941" v="195" actId="20577"/>
          <ac:spMkLst>
            <pc:docMk/>
            <pc:sldMk cId="2584280759" sldId="257"/>
            <ac:spMk id="2" creationId="{18C3B467-088C-4F3D-A9A7-105C4E1E20CD}"/>
          </ac:spMkLst>
        </pc:spChg>
      </pc:sldChg>
      <pc:sldChg chg="modSp mod">
        <pc:chgData name="afnan hatib" userId="c0c984e35cf91480" providerId="LiveId" clId="{6ED22D38-489B-4494-B4B6-DF52BE024AED}" dt="2022-04-04T18:55:17.931" v="2" actId="20577"/>
        <pc:sldMkLst>
          <pc:docMk/>
          <pc:sldMk cId="1434381191" sldId="263"/>
        </pc:sldMkLst>
        <pc:spChg chg="mod">
          <ac:chgData name="afnan hatib" userId="c0c984e35cf91480" providerId="LiveId" clId="{6ED22D38-489B-4494-B4B6-DF52BE024AED}" dt="2022-04-04T18:55:17.931" v="2" actId="20577"/>
          <ac:spMkLst>
            <pc:docMk/>
            <pc:sldMk cId="1434381191" sldId="263"/>
            <ac:spMk id="3" creationId="{450E70EE-9698-4F99-B8C7-FE5A55731C2C}"/>
          </ac:spMkLst>
        </pc:spChg>
      </pc:sldChg>
      <pc:sldChg chg="del">
        <pc:chgData name="afnan hatib" userId="c0c984e35cf91480" providerId="LiveId" clId="{6ED22D38-489B-4494-B4B6-DF52BE024AED}" dt="2022-04-04T18:57:04.297" v="3" actId="2696"/>
        <pc:sldMkLst>
          <pc:docMk/>
          <pc:sldMk cId="3111524236" sldId="265"/>
        </pc:sldMkLst>
      </pc:sldChg>
      <pc:sldChg chg="ord">
        <pc:chgData name="afnan hatib" userId="c0c984e35cf91480" providerId="LiveId" clId="{6ED22D38-489B-4494-B4B6-DF52BE024AED}" dt="2022-04-04T19:05:46.228" v="34"/>
        <pc:sldMkLst>
          <pc:docMk/>
          <pc:sldMk cId="3660198472" sldId="268"/>
        </pc:sldMkLst>
      </pc:sldChg>
      <pc:sldChg chg="ord">
        <pc:chgData name="afnan hatib" userId="c0c984e35cf91480" providerId="LiveId" clId="{6ED22D38-489B-4494-B4B6-DF52BE024AED}" dt="2022-04-04T19:05:51.876" v="36"/>
        <pc:sldMkLst>
          <pc:docMk/>
          <pc:sldMk cId="1008245940" sldId="269"/>
        </pc:sldMkLst>
      </pc:sldChg>
      <pc:sldChg chg="modSp del mod">
        <pc:chgData name="afnan hatib" userId="c0c984e35cf91480" providerId="LiveId" clId="{6ED22D38-489B-4494-B4B6-DF52BE024AED}" dt="2022-04-04T19:05:38.992" v="32" actId="2696"/>
        <pc:sldMkLst>
          <pc:docMk/>
          <pc:sldMk cId="173296909" sldId="273"/>
        </pc:sldMkLst>
        <pc:picChg chg="mod">
          <ac:chgData name="afnan hatib" userId="c0c984e35cf91480" providerId="LiveId" clId="{6ED22D38-489B-4494-B4B6-DF52BE024AED}" dt="2022-04-04T19:02:36.922" v="31" actId="1076"/>
          <ac:picMkLst>
            <pc:docMk/>
            <pc:sldMk cId="173296909" sldId="273"/>
            <ac:picMk id="4" creationId="{7886E287-C29C-4EE2-BE58-71FDB6A9663B}"/>
          </ac:picMkLst>
        </pc:picChg>
      </pc:sldChg>
      <pc:sldChg chg="addSp modSp mod">
        <pc:chgData name="afnan hatib" userId="c0c984e35cf91480" providerId="LiveId" clId="{6ED22D38-489B-4494-B4B6-DF52BE024AED}" dt="2022-04-04T19:00:44.133" v="29" actId="1076"/>
        <pc:sldMkLst>
          <pc:docMk/>
          <pc:sldMk cId="1331066105" sldId="275"/>
        </pc:sldMkLst>
        <pc:spChg chg="mod">
          <ac:chgData name="afnan hatib" userId="c0c984e35cf91480" providerId="LiveId" clId="{6ED22D38-489B-4494-B4B6-DF52BE024AED}" dt="2022-04-04T19:00:30.419" v="25" actId="27636"/>
          <ac:spMkLst>
            <pc:docMk/>
            <pc:sldMk cId="1331066105" sldId="275"/>
            <ac:spMk id="3" creationId="{6D879F8D-95BD-4409-8DD0-5899B73214A9}"/>
          </ac:spMkLst>
        </pc:spChg>
        <pc:picChg chg="add mod">
          <ac:chgData name="afnan hatib" userId="c0c984e35cf91480" providerId="LiveId" clId="{6ED22D38-489B-4494-B4B6-DF52BE024AED}" dt="2022-04-04T19:00:44.133" v="29" actId="1076"/>
          <ac:picMkLst>
            <pc:docMk/>
            <pc:sldMk cId="1331066105" sldId="275"/>
            <ac:picMk id="4" creationId="{FD90BE33-E71D-4D20-98F3-208AF0B69A72}"/>
          </ac:picMkLst>
        </pc:picChg>
      </pc:sldChg>
      <pc:sldChg chg="addSp delSp modSp del mod">
        <pc:chgData name="afnan hatib" userId="c0c984e35cf91480" providerId="LiveId" clId="{6ED22D38-489B-4494-B4B6-DF52BE024AED}" dt="2022-04-04T19:00:47.103" v="30" actId="2696"/>
        <pc:sldMkLst>
          <pc:docMk/>
          <pc:sldMk cId="3755202758" sldId="276"/>
        </pc:sldMkLst>
        <pc:spChg chg="add mod">
          <ac:chgData name="afnan hatib" userId="c0c984e35cf91480" providerId="LiveId" clId="{6ED22D38-489B-4494-B4B6-DF52BE024AED}" dt="2022-04-04T18:59:52.309" v="7" actId="21"/>
          <ac:spMkLst>
            <pc:docMk/>
            <pc:sldMk cId="3755202758" sldId="276"/>
            <ac:spMk id="6" creationId="{9D2391F3-2CBB-4C5E-9C3E-F31DAD9AEDCA}"/>
          </ac:spMkLst>
        </pc:spChg>
        <pc:picChg chg="del">
          <ac:chgData name="afnan hatib" userId="c0c984e35cf91480" providerId="LiveId" clId="{6ED22D38-489B-4494-B4B6-DF52BE024AED}" dt="2022-04-04T18:59:52.309" v="7" actId="21"/>
          <ac:picMkLst>
            <pc:docMk/>
            <pc:sldMk cId="3755202758" sldId="276"/>
            <ac:picMk id="4" creationId="{438C5834-5971-4FBE-90D6-C3531F326E61}"/>
          </ac:picMkLst>
        </pc:picChg>
      </pc:sldChg>
      <pc:sldChg chg="modSp mod">
        <pc:chgData name="afnan hatib" userId="c0c984e35cf91480" providerId="LiveId" clId="{6ED22D38-489B-4494-B4B6-DF52BE024AED}" dt="2022-04-04T19:20:01.896" v="68" actId="403"/>
        <pc:sldMkLst>
          <pc:docMk/>
          <pc:sldMk cId="3217351505" sldId="277"/>
        </pc:sldMkLst>
        <pc:spChg chg="mod">
          <ac:chgData name="afnan hatib" userId="c0c984e35cf91480" providerId="LiveId" clId="{6ED22D38-489B-4494-B4B6-DF52BE024AED}" dt="2022-04-04T19:20:01.896" v="68" actId="403"/>
          <ac:spMkLst>
            <pc:docMk/>
            <pc:sldMk cId="3217351505" sldId="277"/>
            <ac:spMk id="3" creationId="{F09B7D2F-DD3C-41E2-9C41-868CE9DAC777}"/>
          </ac:spMkLst>
        </pc:spChg>
      </pc:sldChg>
      <pc:sldChg chg="modSp new mod ord">
        <pc:chgData name="afnan hatib" userId="c0c984e35cf91480" providerId="LiveId" clId="{6ED22D38-489B-4494-B4B6-DF52BE024AED}" dt="2022-04-07T14:36:58.570" v="193" actId="403"/>
        <pc:sldMkLst>
          <pc:docMk/>
          <pc:sldMk cId="1021692869" sldId="278"/>
        </pc:sldMkLst>
        <pc:spChg chg="mod">
          <ac:chgData name="afnan hatib" userId="c0c984e35cf91480" providerId="LiveId" clId="{6ED22D38-489B-4494-B4B6-DF52BE024AED}" dt="2022-04-07T14:33:05.324" v="77" actId="20577"/>
          <ac:spMkLst>
            <pc:docMk/>
            <pc:sldMk cId="1021692869" sldId="278"/>
            <ac:spMk id="2" creationId="{2461737A-91FA-4D7E-A3C9-D09F5E619A85}"/>
          </ac:spMkLst>
        </pc:spChg>
        <pc:spChg chg="mod">
          <ac:chgData name="afnan hatib" userId="c0c984e35cf91480" providerId="LiveId" clId="{6ED22D38-489B-4494-B4B6-DF52BE024AED}" dt="2022-04-07T14:36:58.570" v="193" actId="403"/>
          <ac:spMkLst>
            <pc:docMk/>
            <pc:sldMk cId="1021692869" sldId="278"/>
            <ac:spMk id="3" creationId="{484176C2-21C7-46E7-871E-C10D67FC678D}"/>
          </ac:spMkLst>
        </pc:spChg>
      </pc:sldChg>
      <pc:sldChg chg="modSp new del mod">
        <pc:chgData name="afnan hatib" userId="c0c984e35cf91480" providerId="LiveId" clId="{6ED22D38-489B-4494-B4B6-DF52BE024AED}" dt="2022-04-04T19:20:05.192" v="69" actId="2696"/>
        <pc:sldMkLst>
          <pc:docMk/>
          <pc:sldMk cId="3093904615" sldId="278"/>
        </pc:sldMkLst>
        <pc:spChg chg="mod">
          <ac:chgData name="afnan hatib" userId="c0c984e35cf91480" providerId="LiveId" clId="{6ED22D38-489B-4494-B4B6-DF52BE024AED}" dt="2022-04-04T19:19:47.556" v="64" actId="20577"/>
          <ac:spMkLst>
            <pc:docMk/>
            <pc:sldMk cId="3093904615" sldId="278"/>
            <ac:spMk id="3" creationId="{DDF295D0-6DEB-45EA-ADAD-4560540662E4}"/>
          </ac:spMkLst>
        </pc:spChg>
      </pc:sldChg>
    </pc:docChg>
  </pc:docChgLst>
  <pc:docChgLst>
    <pc:chgData name="afnan hatib" userId="c0c984e35cf91480" providerId="LiveId" clId="{CAF6E6EB-CC82-40D6-8364-5D80E4C01F45}"/>
    <pc:docChg chg="custSel modSld">
      <pc:chgData name="afnan hatib" userId="c0c984e35cf91480" providerId="LiveId" clId="{CAF6E6EB-CC82-40D6-8364-5D80E4C01F45}" dt="2022-04-08T16:37:42.822" v="24" actId="27636"/>
      <pc:docMkLst>
        <pc:docMk/>
      </pc:docMkLst>
      <pc:sldChg chg="addSp modSp mod">
        <pc:chgData name="afnan hatib" userId="c0c984e35cf91480" providerId="LiveId" clId="{CAF6E6EB-CC82-40D6-8364-5D80E4C01F45}" dt="2022-04-08T16:37:42.822" v="24" actId="27636"/>
        <pc:sldMkLst>
          <pc:docMk/>
          <pc:sldMk cId="1021692869" sldId="278"/>
        </pc:sldMkLst>
        <pc:spChg chg="mod">
          <ac:chgData name="afnan hatib" userId="c0c984e35cf91480" providerId="LiveId" clId="{CAF6E6EB-CC82-40D6-8364-5D80E4C01F45}" dt="2022-04-08T16:37:42.822" v="24" actId="27636"/>
          <ac:spMkLst>
            <pc:docMk/>
            <pc:sldMk cId="1021692869" sldId="278"/>
            <ac:spMk id="3" creationId="{484176C2-21C7-46E7-871E-C10D67FC678D}"/>
          </ac:spMkLst>
        </pc:spChg>
        <pc:picChg chg="add mod modCrop">
          <ac:chgData name="afnan hatib" userId="c0c984e35cf91480" providerId="LiveId" clId="{CAF6E6EB-CC82-40D6-8364-5D80E4C01F45}" dt="2022-04-08T16:37:24.022" v="20" actId="1076"/>
          <ac:picMkLst>
            <pc:docMk/>
            <pc:sldMk cId="1021692869" sldId="278"/>
            <ac:picMk id="4" creationId="{87EB9BEA-E0B3-448D-B34D-6E7060C25E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rcekbilim.com/serbest-alan-optik-sistemler-ne-ise-yara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GB" sz="4400"/>
              <a:t>7.SERBEST </a:t>
            </a:r>
            <a:r>
              <a:rPr lang="en-GB" sz="4400" dirty="0"/>
              <a:t>UZAY OPTİK İLETİŞİM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Afnan </a:t>
            </a:r>
            <a:r>
              <a:rPr lang="en-US" dirty="0" err="1">
                <a:solidFill>
                  <a:schemeClr val="tx1"/>
                </a:solidFill>
              </a:rPr>
              <a:t>Alkhatib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193405150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20FD-98E1-48F0-80D9-94D90A62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ADB03BD-C5C5-41C7-BC3A-8522D8D75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516" y="852418"/>
            <a:ext cx="7077498" cy="53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E176-2C5D-4440-A983-63222E1D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Free-Space Optical Communications Comes of Age</a:t>
            </a:r>
            <a:br>
              <a:rPr lang="en-GB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B7D2F-DD3C-41E2-9C41-868CE9DA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014194"/>
            <a:ext cx="6001512" cy="509378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1960'ların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başında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lazer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ardından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yarı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iletken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lazer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icat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edildiğinde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tür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tutarlı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ışık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kaynaklarının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iletişim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için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kullanılacağı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vizyonerler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tarafından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çok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geçmeden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tahmin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edildi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Aslında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25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yıldan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fazla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sürdü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ancak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80'lerin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sonunda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fiber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telekomünikasyonun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dünyanın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ana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uzun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mesafeli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karasal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iletişim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aracı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olma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yolunda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olduğu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yeterince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icat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gelişme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vardı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Serbest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uzay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iletişim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mühendisleri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onları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yakından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takip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edeceklerini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düşündüler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ancak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aslında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kritik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konseptleri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teknolojileri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kütlesine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ulaşmak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birkaç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yıl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aldı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Bunlar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ellerindeyken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24D14-4B7C-41D4-90FA-5FE17DFE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404" y="2103120"/>
            <a:ext cx="4265796" cy="34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5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93F6-C681-4B68-A4E6-2FEC8655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2C2F34"/>
                </a:solidFill>
                <a:effectLst/>
                <a:latin typeface="-apple-system"/>
              </a:rPr>
              <a:t>SONUÇ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3455-E262-4E07-BBAF-B4B5FC0B0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Günümüzde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en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hızlı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fiber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kablolar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ile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gerçekleştirildiği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bu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hızlara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kablosuz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olarak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ulaşmanın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tek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yolu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da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şuan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için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sadece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alan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sistemlerinin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kullanılmasıyla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mümkün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olacağı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görülmektedir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. Bu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sistemler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ile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mevcut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olanaklarına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yeni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alternatif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oluşturulabilir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fakat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bazı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dezavantajlarının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olduğu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da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gerçektir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.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Uzun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mesafeli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yapılamaması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gerçekleştirileceği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binalarda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kurulan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lazerlerin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birbirini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görmesi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zorunluluğu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alıcı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–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verici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arasında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kalıcı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engellerin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olması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durumunda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yapılamaması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gibi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hususlar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sistemin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olumsuz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yönleri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olarak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sıralanabilir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.</a:t>
            </a:r>
            <a:br>
              <a:rPr lang="en-GB" sz="2400" dirty="0"/>
            </a:b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6019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6326-B294-43A9-9AE0-0A40F73E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C2F34"/>
                </a:solidFill>
                <a:effectLst/>
                <a:latin typeface="-apple-system"/>
              </a:rPr>
              <a:t>SONUÇ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EA8C-19BC-478C-B4D4-548375673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alan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sistemler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gelişmiş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ülkelerde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kablo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döşenmesinin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çok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güç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maliyet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artırıcı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olacağı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öngörülen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şehirlerde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kullanım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alanı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bulmaktadır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.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Kullanım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amacına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göre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sistemin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yarar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sağlayacağı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düşünüldüğünde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de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bu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kriterler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göz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önünde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bulundurulmalı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daha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çok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kısa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mesafede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yüksek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hızda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haberleşmeyi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sağlamak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için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kullanmalıyız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.</a:t>
            </a:r>
            <a:br>
              <a:rPr lang="en-GB" sz="2400" dirty="0"/>
            </a:b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0824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737A-91FA-4D7E-A3C9-D09F5E61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sorular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76C2-21C7-46E7-871E-C10D67FC6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Fiber </a:t>
            </a:r>
            <a:r>
              <a:rPr lang="en-US" sz="1800" dirty="0" err="1"/>
              <a:t>optik</a:t>
            </a:r>
            <a:r>
              <a:rPr lang="en-US" sz="1800" dirty="0"/>
              <a:t> </a:t>
            </a:r>
            <a:r>
              <a:rPr lang="en-US" sz="1800" dirty="0" err="1"/>
              <a:t>kablo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srbest</a:t>
            </a:r>
            <a:r>
              <a:rPr lang="en-US" sz="1800" dirty="0"/>
              <a:t> </a:t>
            </a:r>
            <a:r>
              <a:rPr lang="en-US" sz="1800" dirty="0" err="1"/>
              <a:t>alan</a:t>
            </a:r>
            <a:r>
              <a:rPr lang="en-US" sz="1800" dirty="0"/>
              <a:t> optic </a:t>
            </a:r>
            <a:r>
              <a:rPr lang="en-US" sz="1800" dirty="0" err="1"/>
              <a:t>arasindaki</a:t>
            </a:r>
            <a:r>
              <a:rPr lang="en-US" sz="1800" dirty="0"/>
              <a:t> </a:t>
            </a:r>
            <a:r>
              <a:rPr lang="en-US" sz="1800" dirty="0" err="1"/>
              <a:t>farklari</a:t>
            </a:r>
            <a:r>
              <a:rPr lang="en-US" sz="1800" dirty="0"/>
              <a:t> </a:t>
            </a:r>
            <a:r>
              <a:rPr lang="en-US" sz="1800" dirty="0" err="1"/>
              <a:t>belirletin</a:t>
            </a:r>
            <a:r>
              <a:rPr lang="en-US" sz="1800" dirty="0"/>
              <a:t>?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Alan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Sistemler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dirty="0"/>
              <a:t>ÇALIŞMA MANTIĞI </a:t>
            </a:r>
            <a:r>
              <a:rPr lang="en-GB" sz="1800" dirty="0" err="1"/>
              <a:t>aciklayiniz</a:t>
            </a:r>
            <a:r>
              <a:rPr lang="en-GB" sz="1800" dirty="0"/>
              <a:t>?</a:t>
            </a:r>
          </a:p>
          <a:p>
            <a:r>
              <a:rPr lang="en-US" sz="1600" dirty="0" err="1"/>
              <a:t>Serbest</a:t>
            </a:r>
            <a:r>
              <a:rPr lang="en-US" sz="1600" dirty="0"/>
              <a:t> </a:t>
            </a:r>
            <a:r>
              <a:rPr lang="en-US" sz="1600" dirty="0" err="1"/>
              <a:t>alan</a:t>
            </a:r>
            <a:r>
              <a:rPr lang="en-US" sz="1600" dirty="0"/>
              <a:t> </a:t>
            </a:r>
            <a:r>
              <a:rPr lang="en-US" sz="1600" dirty="0" err="1"/>
              <a:t>optik</a:t>
            </a:r>
            <a:r>
              <a:rPr lang="en-US" sz="1600" dirty="0"/>
              <a:t> </a:t>
            </a:r>
            <a:r>
              <a:rPr lang="en-US" sz="1600" dirty="0" err="1"/>
              <a:t>sistemler</a:t>
            </a:r>
            <a:r>
              <a:rPr lang="en-US" sz="1600" dirty="0"/>
              <a:t>, </a:t>
            </a:r>
            <a:r>
              <a:rPr lang="en-US" sz="1600" dirty="0" err="1"/>
              <a:t>frekans</a:t>
            </a:r>
            <a:r>
              <a:rPr lang="en-US" sz="1600" dirty="0"/>
              <a:t> </a:t>
            </a:r>
            <a:r>
              <a:rPr lang="en-US" sz="1600" dirty="0" err="1"/>
              <a:t>spektrumu</a:t>
            </a:r>
            <a:r>
              <a:rPr lang="en-US" sz="1600" dirty="0"/>
              <a:t> </a:t>
            </a:r>
            <a:r>
              <a:rPr lang="en-US" sz="1600" dirty="0" err="1"/>
              <a:t>içerisinde</a:t>
            </a:r>
            <a:r>
              <a:rPr lang="en-US" sz="1600" dirty="0"/>
              <a:t> </a:t>
            </a:r>
            <a:r>
              <a:rPr lang="en-US" sz="1600" dirty="0" err="1"/>
              <a:t>ışığı</a:t>
            </a:r>
            <a:r>
              <a:rPr lang="en-US" sz="1600" dirty="0"/>
              <a:t> </a:t>
            </a:r>
            <a:r>
              <a:rPr lang="en-US" sz="1600" dirty="0" err="1"/>
              <a:t>gönderen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alancihazlar</a:t>
            </a:r>
            <a:r>
              <a:rPr lang="en-US" sz="1600" dirty="0"/>
              <a:t> </a:t>
            </a:r>
            <a:r>
              <a:rPr lang="en-US" sz="1600" dirty="0" err="1"/>
              <a:t>arasında</a:t>
            </a:r>
            <a:r>
              <a:rPr lang="en-US" sz="1600" dirty="0"/>
              <a:t>, </a:t>
            </a:r>
            <a:r>
              <a:rPr lang="en-US" sz="1600" dirty="0" err="1"/>
              <a:t>görülemeyen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aynı</a:t>
            </a:r>
            <a:r>
              <a:rPr lang="en-US" sz="1600" dirty="0"/>
              <a:t> </a:t>
            </a:r>
            <a:r>
              <a:rPr lang="en-US" sz="1600" dirty="0" err="1"/>
              <a:t>zamanda</a:t>
            </a:r>
            <a:r>
              <a:rPr lang="en-US" sz="1600" dirty="0"/>
              <a:t> </a:t>
            </a:r>
            <a:r>
              <a:rPr lang="en-US" sz="1600" dirty="0" err="1"/>
              <a:t>göze</a:t>
            </a:r>
            <a:r>
              <a:rPr lang="en-US" sz="1600" dirty="0"/>
              <a:t> </a:t>
            </a:r>
            <a:r>
              <a:rPr lang="en-US" sz="1600" dirty="0" err="1"/>
              <a:t>zarar</a:t>
            </a:r>
            <a:r>
              <a:rPr lang="en-US" sz="1600" dirty="0"/>
              <a:t> </a:t>
            </a:r>
            <a:r>
              <a:rPr lang="en-US" sz="1600" dirty="0" err="1"/>
              <a:t>vermeyen</a:t>
            </a:r>
            <a:r>
              <a:rPr lang="en-US" sz="1600" dirty="0"/>
              <a:t> </a:t>
            </a:r>
            <a:r>
              <a:rPr lang="en-US" sz="1600" dirty="0" err="1"/>
              <a:t>düşük</a:t>
            </a:r>
            <a:r>
              <a:rPr lang="en-US" sz="1600" dirty="0"/>
              <a:t> </a:t>
            </a:r>
            <a:r>
              <a:rPr lang="en-US" sz="1600" dirty="0" err="1"/>
              <a:t>enerjili</a:t>
            </a:r>
            <a:r>
              <a:rPr lang="en-US" sz="1600" dirty="0"/>
              <a:t> </a:t>
            </a:r>
            <a:r>
              <a:rPr lang="en-US" sz="1600" dirty="0" err="1"/>
              <a:t>kızıl</a:t>
            </a:r>
            <a:r>
              <a:rPr lang="en-US" sz="1600" dirty="0"/>
              <a:t> </a:t>
            </a:r>
            <a:r>
              <a:rPr lang="en-US" sz="1600" dirty="0" err="1"/>
              <a:t>ötesi</a:t>
            </a:r>
            <a:r>
              <a:rPr lang="en-US" sz="1600" dirty="0"/>
              <a:t> </a:t>
            </a:r>
            <a:r>
              <a:rPr lang="en-US" sz="1600" dirty="0" err="1"/>
              <a:t>ışık</a:t>
            </a:r>
            <a:r>
              <a:rPr lang="en-US" sz="1600" dirty="0"/>
              <a:t> </a:t>
            </a:r>
            <a:r>
              <a:rPr lang="en-US" sz="1600" dirty="0" err="1"/>
              <a:t>demeti</a:t>
            </a:r>
            <a:r>
              <a:rPr lang="en-US" sz="1600" dirty="0"/>
              <a:t> </a:t>
            </a:r>
            <a:r>
              <a:rPr lang="en-US" sz="1600" dirty="0" err="1"/>
              <a:t>yollamaktadır</a:t>
            </a:r>
            <a:r>
              <a:rPr lang="en-US" sz="1600" dirty="0"/>
              <a:t>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B9BEA-E0B3-448D-B34D-6E7060C25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2" t="6747" r="12269" b="35061"/>
          <a:stretch/>
        </p:blipFill>
        <p:spPr>
          <a:xfrm>
            <a:off x="2360023" y="2403565"/>
            <a:ext cx="4484914" cy="18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92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CA80-1D5F-44E2-A444-561436CD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kaynaklar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1DC7B-503C-4286-BDB8-1AACEBA33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Manor and S.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Arnon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 ‘’Performance of an optical Wireless communication system as a function of wavelength’’, Applied Optics. 36, 4285-4294 (2003). Demir, M.,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Özek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 F. and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Efe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 M. 2001.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Gezgin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terminaller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arası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çift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yönlü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ortam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optiksel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iletişimde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izleme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parametreleri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. 9.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Sinyal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İşleme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Uygulamaları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Kurultayı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(SIU 2001). http://www.lazersanelektronik.com/</a:t>
            </a:r>
            <a:br>
              <a:rPr lang="en-GB" sz="1800" dirty="0"/>
            </a:br>
            <a:br>
              <a:rPr lang="en-GB" sz="1800" dirty="0"/>
            </a:b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Gerçek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Bilim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kaynağını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göstermeden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paylaşmak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yayınlamak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yasaktır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 </a:t>
            </a:r>
            <a:r>
              <a:rPr lang="en-GB" sz="1800" b="0" i="0" u="none" strike="noStrike" dirty="0">
                <a:solidFill>
                  <a:srgbClr val="333333"/>
                </a:solidFill>
                <a:effectLst/>
                <a:latin typeface="-apple-system"/>
                <a:hlinkClick r:id="rId2"/>
              </a:rPr>
              <a:t>https://www.gercekbilim.com/serbest-alan-optik-sistemler-ne-ise-yarar/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 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433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FC80-E0A1-4FC8-B848-D619D1FB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b="0" i="0" dirty="0">
                <a:solidFill>
                  <a:srgbClr val="2C2F34"/>
                </a:solidFill>
                <a:effectLst/>
                <a:latin typeface="-apple-system"/>
              </a:rPr>
              <a:t> Alan </a:t>
            </a:r>
            <a:r>
              <a:rPr lang="en-GB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2C2F34"/>
                </a:solidFill>
                <a:effectLst/>
                <a:latin typeface="-apple-system"/>
              </a:rPr>
              <a:t>Sistemler</a:t>
            </a:r>
            <a:r>
              <a:rPr lang="en-GB" b="0" i="0" dirty="0">
                <a:solidFill>
                  <a:srgbClr val="2C2F34"/>
                </a:solidFill>
                <a:effectLst/>
                <a:latin typeface="-apple-system"/>
              </a:rPr>
              <a:t> Ne </a:t>
            </a:r>
            <a:r>
              <a:rPr lang="en-GB" b="0" i="0" dirty="0" err="1">
                <a:solidFill>
                  <a:srgbClr val="2C2F34"/>
                </a:solidFill>
                <a:effectLst/>
                <a:latin typeface="-apple-system"/>
              </a:rPr>
              <a:t>İşe</a:t>
            </a:r>
            <a:r>
              <a:rPr lang="en-GB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rgbClr val="2C2F34"/>
                </a:solidFill>
                <a:effectLst/>
                <a:latin typeface="-apple-system"/>
              </a:rPr>
              <a:t>Yarar</a:t>
            </a:r>
            <a:r>
              <a:rPr lang="en-GB" b="0" i="0" dirty="0">
                <a:solidFill>
                  <a:srgbClr val="2C2F34"/>
                </a:solidFill>
                <a:effectLst/>
                <a:latin typeface="-apple-system"/>
              </a:rPr>
              <a:t>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624F-2315-44DC-B147-94C90474F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alan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sistemler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birbirini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gören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iki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noktaya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yerleştirilen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cihazlar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ile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lazer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ışıklarını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kullanarak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kablosuz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veri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haberleşmesi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sağlar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.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Ancak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fiber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kablolama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ile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ulaşılabilen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(gigabit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mertebesinde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) bant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genişliklerine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kablosuz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ulaşabilmenin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tek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yoludur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. 1996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yılında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ticari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amaçla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kullanılmak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üzere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piyasaya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sürülen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‘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Alan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Sistemler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’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birçok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telekomünikasyon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bilişim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kurumu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tarafından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kullanılmaya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başlanmıştır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.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Ayrıca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dünyada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7000’in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üzerinde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kurulum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bulunmaktadır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.</a:t>
            </a:r>
            <a:br>
              <a:rPr lang="en-GB" sz="2000" dirty="0"/>
            </a:br>
            <a:br>
              <a:rPr lang="en-GB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56433-3CE1-490B-A4FA-A4BDCB7C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952" y="4027932"/>
            <a:ext cx="5429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4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19D8-8D3E-46AF-9361-0321A407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2C2F34"/>
                </a:solidFill>
                <a:effectLst/>
                <a:latin typeface="-apple-system"/>
              </a:rPr>
              <a:t>SAĞLADIĞI AVANTAJLAR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70EE-9698-4F99-B8C7-FE5A55731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Yüksek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hızda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veri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haberleşmesi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</a:p>
          <a:p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Bant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genişliğinin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normal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kablolu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bağlantıya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göre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fazla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oluşu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</a:p>
          <a:p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Veri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alırken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aynı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zamanda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gönderebilme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kabiliyeti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</a:p>
          <a:p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 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Kısa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mesafede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kesintisiz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haberleşme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</a:p>
          <a:p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Yerel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telekom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alt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yapısını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kullanmaya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ihtiyacın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kalmaması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</a:p>
          <a:p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Network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ekipmanlarına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direkt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bağlanma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,</a:t>
            </a:r>
          </a:p>
          <a:p>
            <a:br>
              <a:rPr lang="en-GB" sz="1800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38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FA8D-2B33-4F0F-ABCB-7A62629E5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ÇALIŞMA MANTIĞI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EE337-CE0D-4209-9F81-D599E0DF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69" y="1504187"/>
            <a:ext cx="6209898" cy="4983239"/>
          </a:xfrm>
        </p:spPr>
        <p:txBody>
          <a:bodyPr>
            <a:normAutofit/>
          </a:bodyPr>
          <a:lstStyle/>
          <a:p>
            <a:pPr lvl="1"/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alan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sistemler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, 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frekans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spektrumu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içerisinde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ışığı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gönderen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alan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cihazlar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arasında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görülemeyen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aynı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zamanda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göze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zarar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vermeyen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düşük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enerjili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kızıl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ötesi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ışık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demeti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yollamaktadır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.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Gönderilen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ışık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demeti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diğer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taraftan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son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derece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hassas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olan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dedektörler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tarafından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karşılanmaktadır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. Bu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hassas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dedektörler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ise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lensler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vasıtasıyla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gönderilen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veriyi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toplayacaktır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.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alan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sistemleri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gelişmiş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ülkelerde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kablo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döşenmesinin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çok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güç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maliyet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artırıcı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olarak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öngörülen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şehirlerde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kullanım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alanı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bulmaktadır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.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Lazer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ışığının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modüle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edilerek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ortamda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(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hava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veya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uzay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boşluğu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)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alıcıya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ulaştırılması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prensibine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000" b="0" i="0" dirty="0" err="1">
                <a:solidFill>
                  <a:srgbClr val="2C2F34"/>
                </a:solidFill>
                <a:effectLst/>
                <a:latin typeface="-apple-system"/>
              </a:rPr>
              <a:t>dayanmaktadır</a:t>
            </a:r>
            <a:r>
              <a:rPr lang="en-GB" sz="2000" b="0" i="0" dirty="0">
                <a:solidFill>
                  <a:srgbClr val="2C2F34"/>
                </a:solidFill>
                <a:effectLst/>
                <a:latin typeface="-apple-system"/>
              </a:rPr>
              <a:t>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52E85-625B-4D17-80E3-FD107CCC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445" y="2366811"/>
            <a:ext cx="4008392" cy="2124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D3A22-028D-453E-A19D-41C56216E9E4}"/>
              </a:ext>
            </a:extLst>
          </p:cNvPr>
          <p:cNvSpPr txBox="1"/>
          <p:nvPr/>
        </p:nvSpPr>
        <p:spPr>
          <a:xfrm>
            <a:off x="7770659" y="1552529"/>
            <a:ext cx="3643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Sistemin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çalışma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prensibinin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şematik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1800" b="0" i="0" dirty="0" err="1">
                <a:solidFill>
                  <a:srgbClr val="2C2F34"/>
                </a:solidFill>
                <a:effectLst/>
                <a:latin typeface="-apple-system"/>
              </a:rPr>
              <a:t>anlatımı</a:t>
            </a:r>
            <a:r>
              <a:rPr lang="en-GB" sz="1800" b="0" i="0" dirty="0">
                <a:solidFill>
                  <a:srgbClr val="2C2F34"/>
                </a:solidFill>
                <a:effectLst/>
                <a:latin typeface="-apple-system"/>
              </a:rPr>
              <a:t>:</a:t>
            </a:r>
            <a:br>
              <a:rPr lang="en-GB" sz="18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85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3113-5BD0-497C-BABA-35222BF7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iletişim</a:t>
            </a:r>
            <a:r>
              <a:rPr lang="en-GB" dirty="0"/>
              <a:t> </a:t>
            </a:r>
            <a:r>
              <a:rPr lang="en-GB" dirty="0" err="1"/>
              <a:t>veya</a:t>
            </a:r>
            <a:r>
              <a:rPr lang="en-GB" dirty="0"/>
              <a:t> </a:t>
            </a:r>
            <a:r>
              <a:rPr lang="en-GB" dirty="0" err="1"/>
              <a:t>serbest</a:t>
            </a:r>
            <a:r>
              <a:rPr lang="en-GB" dirty="0"/>
              <a:t> </a:t>
            </a:r>
            <a:r>
              <a:rPr lang="en-GB" dirty="0" err="1"/>
              <a:t>uzay</a:t>
            </a:r>
            <a:r>
              <a:rPr lang="en-GB" dirty="0"/>
              <a:t> </a:t>
            </a:r>
            <a:r>
              <a:rPr lang="en-GB" dirty="0" err="1"/>
              <a:t>optik</a:t>
            </a:r>
            <a:r>
              <a:rPr lang="en-GB" dirty="0"/>
              <a:t> </a:t>
            </a:r>
            <a:r>
              <a:rPr lang="en-GB" dirty="0" err="1"/>
              <a:t>iletişimi</a:t>
            </a:r>
            <a:r>
              <a:rPr lang="en-GB" dirty="0"/>
              <a:t>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9F8D-95BD-4409-8DD0-5899B7321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31" y="1664208"/>
            <a:ext cx="5302225" cy="4818888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ışığa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sıkıştırılmış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kaynaktan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hedefe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uzay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yoluyla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iletilen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bilgileri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içeren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eski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teknolojidir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FSO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uygulamaları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dar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ışın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genişliğinde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sinyal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üreten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lazer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diyotları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kullanır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Bu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dar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ışın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genişliği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iletilen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gücün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büyük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miktarını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alıcıya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odaklar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bu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daha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yüksek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bağlantı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gücü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verimliliği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sağlar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FSO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sistemleri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kablosuz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iletişimin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RF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antenlerine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kıyasla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anten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açıklığının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yalnızca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%1'ini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kullanarak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ila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100 kat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daha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fazla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verinin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iletilmesini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alınmasını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sağlar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Daha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güç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kütle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kullanır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optik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bant/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spektrum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üzerinde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herhangi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düzenleme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olmaksızın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güvenli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sıkışmasız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sınırsız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bir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bant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genişliği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sağlar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Ayrıca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RF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frekanslarından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etkilenmeden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daha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yüksek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verim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seviyeleri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sağlar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0BE33-E71D-4D20-98F3-208AF0B6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746" y="1664208"/>
            <a:ext cx="5302225" cy="439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6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613B-7CC8-4615-9847-5AC25B0B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2C2F34"/>
                </a:solidFill>
                <a:effectLst/>
                <a:latin typeface="-apple-system"/>
              </a:rPr>
              <a:t>KULLANIM ALANLARI VE YAPILMIŞ UYGULAMALAR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19F96-9CDA-4540-9ED5-AD0ED43B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520" y="2121726"/>
            <a:ext cx="4819168" cy="3849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4CA355-A204-4420-B490-680BFCE67111}"/>
              </a:ext>
            </a:extLst>
          </p:cNvPr>
          <p:cNvSpPr txBox="1"/>
          <p:nvPr/>
        </p:nvSpPr>
        <p:spPr>
          <a:xfrm>
            <a:off x="1066800" y="2331720"/>
            <a:ext cx="53522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Sistemin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örnek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bir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uygulaması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Japonya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’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nın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Hamamatsu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şehrinde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okul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binaları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arasında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yapılmıştır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.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Uygulamanın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genel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yapısı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binalar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arasındaki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uzaklıklar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bu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şekilde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verilmiştir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.</a:t>
            </a:r>
            <a:br>
              <a:rPr lang="en-GB" sz="2800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63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608C-15FE-4BCD-92DE-EAD662CC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046D00-4DAB-4B4F-86D5-151DBD985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1439" y="642594"/>
            <a:ext cx="5173697" cy="5600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D9094-23E8-4942-A09B-44767F3386E1}"/>
              </a:ext>
            </a:extLst>
          </p:cNvPr>
          <p:cNvSpPr txBox="1"/>
          <p:nvPr/>
        </p:nvSpPr>
        <p:spPr>
          <a:xfrm>
            <a:off x="907739" y="1685010"/>
            <a:ext cx="50828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alan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sistem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haberleşmesinin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fiber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kablo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haberleşmesiyle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karşılaştırıldığında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bu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tabloda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verilen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özelliklerde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üstünlük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kurduğunu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800" b="0" i="0" dirty="0" err="1">
                <a:solidFill>
                  <a:srgbClr val="2C2F34"/>
                </a:solidFill>
                <a:effectLst/>
                <a:latin typeface="-apple-system"/>
              </a:rPr>
              <a:t>söyleyebiliriz</a:t>
            </a:r>
            <a:r>
              <a:rPr lang="en-GB" sz="2800" b="0" i="0" dirty="0">
                <a:solidFill>
                  <a:srgbClr val="2C2F34"/>
                </a:solidFill>
                <a:effectLst/>
                <a:latin typeface="-apple-system"/>
              </a:rPr>
              <a:t>;</a:t>
            </a:r>
            <a:br>
              <a:rPr lang="en-GB" sz="2800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92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FB-DB24-46FE-844A-8F1D33FF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Samsung </a:t>
            </a:r>
            <a:r>
              <a:rPr lang="en-US" dirty="0" err="1"/>
              <a:t>uzayda</a:t>
            </a:r>
            <a:r>
              <a:rPr lang="en-US" dirty="0"/>
              <a:t> internet a</a:t>
            </a:r>
            <a:r>
              <a:rPr lang="en-GB" sz="4000" b="0" i="0" dirty="0" err="1">
                <a:solidFill>
                  <a:srgbClr val="2C2F34"/>
                </a:solidFill>
                <a:effectLst/>
                <a:latin typeface="-apple-system"/>
              </a:rPr>
              <a:t>ği</a:t>
            </a:r>
            <a:r>
              <a:rPr lang="en-GB" sz="4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4000" b="0" i="0" dirty="0" err="1">
                <a:solidFill>
                  <a:srgbClr val="2C2F34"/>
                </a:solidFill>
                <a:effectLst/>
                <a:latin typeface="-apple-system"/>
              </a:rPr>
              <a:t>kurmayi</a:t>
            </a:r>
            <a:r>
              <a:rPr lang="en-GB" sz="40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4000" b="0" i="0" dirty="0" err="1">
                <a:solidFill>
                  <a:srgbClr val="2C2F34"/>
                </a:solidFill>
                <a:effectLst/>
                <a:latin typeface="-apple-system"/>
              </a:rPr>
              <a:t>planliyor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6E3C-8EFB-4B6F-88F4-A8C610D48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8" y="1961844"/>
            <a:ext cx="7729728" cy="4576116"/>
          </a:xfrm>
        </p:spPr>
        <p:txBody>
          <a:bodyPr>
            <a:normAutofit fontScale="92500"/>
          </a:bodyPr>
          <a:lstStyle/>
          <a:p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Günümüzde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en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hızlı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fiber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kablolar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ile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gerçekleştirildiği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bu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hızlara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kablosuz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olarak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ulaşmanın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tek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yolu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da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şuan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için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sadece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serbest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alan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optik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sistemlerinin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kullanılmasıyla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mümkün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olacağı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görülmektedir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. Bu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sistemler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ile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mevcut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olanaklarına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yeni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alternatif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oluşturulabilir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fakat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bazı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dezavantajlarının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olduğu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da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gerçektir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.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Uzun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mesafeli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yapılamaması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,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gerçekleştirileceği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binalarda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kurulan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lazerlerin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birbirini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görmesi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zorunluluğu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ve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alıcı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–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verici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arasında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kalıcı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engellerin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olması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durumunda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haberleşmenin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yapılamaması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gibi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hususlar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sistemin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olumsuz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yönleri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olarak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 </a:t>
            </a:r>
            <a:r>
              <a:rPr lang="en-GB" sz="2400" b="0" i="0" dirty="0" err="1">
                <a:solidFill>
                  <a:srgbClr val="2C2F34"/>
                </a:solidFill>
                <a:effectLst/>
                <a:latin typeface="-apple-system"/>
              </a:rPr>
              <a:t>sıralanabilir</a:t>
            </a:r>
            <a:r>
              <a:rPr lang="en-GB" sz="2400" b="0" i="0" dirty="0">
                <a:solidFill>
                  <a:srgbClr val="2C2F34"/>
                </a:solidFill>
                <a:effectLst/>
                <a:latin typeface="-apple-system"/>
              </a:rPr>
              <a:t>.</a:t>
            </a:r>
            <a:br>
              <a:rPr lang="en-GB" sz="2400" dirty="0"/>
            </a:br>
            <a:endParaRPr lang="en-GB" sz="2400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0026B-7E46-4449-8A88-23B06C3F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456" y="1961844"/>
            <a:ext cx="3328492" cy="29706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126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6D1B-3EEC-45F3-A842-E71C645D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096" y="487019"/>
            <a:ext cx="11125200" cy="2201190"/>
          </a:xfrm>
        </p:spPr>
        <p:txBody>
          <a:bodyPr>
            <a:normAutofit/>
          </a:bodyPr>
          <a:lstStyle/>
          <a:p>
            <a:r>
              <a:rPr lang="en-GB" sz="7200" b="0" i="0" dirty="0">
                <a:solidFill>
                  <a:srgbClr val="444444"/>
                </a:solidFill>
                <a:effectLst/>
                <a:latin typeface="Open Sans" panose="020B0604020202020204" pitchFamily="34" charset="0"/>
              </a:rPr>
              <a:t> NEDEN FİBER OPTİK</a:t>
            </a:r>
            <a:endParaRPr lang="en-GB" sz="7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2E068F-5F42-4A3E-84F1-7F127E15F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367" y="2560384"/>
            <a:ext cx="8777265" cy="32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97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{53E209B9-871D-4E93-9253-36CE7A18D558}tf78438558_win32</Template>
  <TotalTime>3515</TotalTime>
  <Words>867</Words>
  <Application>Microsoft Office PowerPoint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Century Gothic</vt:lpstr>
      <vt:lpstr>Garamond</vt:lpstr>
      <vt:lpstr>Open Sans</vt:lpstr>
      <vt:lpstr>SavonVTI</vt:lpstr>
      <vt:lpstr>7.SERBEST UZAY OPTİK İLETİŞİM</vt:lpstr>
      <vt:lpstr>Serbest Alan Optik Sistemler Ne İşe Yarar ?</vt:lpstr>
      <vt:lpstr>SAĞLADIĞI AVANTAJLAR</vt:lpstr>
      <vt:lpstr>ÇALIŞMA MANTIĞI </vt:lpstr>
      <vt:lpstr>iletişim veya serbest uzay optik iletişimi,</vt:lpstr>
      <vt:lpstr>KULLANIM ALANLARI VE YAPILMIŞ UYGULAMALAR</vt:lpstr>
      <vt:lpstr>PowerPoint Presentation</vt:lpstr>
      <vt:lpstr>Samsung uzayda internet aği kurmayi planliyor</vt:lpstr>
      <vt:lpstr> NEDEN FİBER OPTİK</vt:lpstr>
      <vt:lpstr>PowerPoint Presentation</vt:lpstr>
      <vt:lpstr>Free-Space Optical Communications Comes of Age </vt:lpstr>
      <vt:lpstr>SONUÇ</vt:lpstr>
      <vt:lpstr>SONUÇ</vt:lpstr>
      <vt:lpstr>sorular</vt:lpstr>
      <vt:lpstr>kaynaklar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SERBEST UZAY OPTİK İLETİŞİM</dc:title>
  <dc:creator>afnan hatib</dc:creator>
  <cp:lastModifiedBy>afnan hatib</cp:lastModifiedBy>
  <cp:revision>4</cp:revision>
  <dcterms:created xsi:type="dcterms:W3CDTF">2022-04-02T08:57:29Z</dcterms:created>
  <dcterms:modified xsi:type="dcterms:W3CDTF">2022-04-08T16:37:48Z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